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0" r:id="rId2"/>
    <p:sldId id="271" r:id="rId3"/>
    <p:sldId id="278" r:id="rId4"/>
    <p:sldId id="280" r:id="rId5"/>
    <p:sldId id="284" r:id="rId6"/>
    <p:sldId id="279" r:id="rId7"/>
    <p:sldId id="285" r:id="rId8"/>
    <p:sldId id="281" r:id="rId9"/>
    <p:sldId id="286" r:id="rId10"/>
    <p:sldId id="282" r:id="rId11"/>
    <p:sldId id="287" r:id="rId12"/>
    <p:sldId id="283" r:id="rId13"/>
    <p:sldId id="288" r:id="rId14"/>
    <p:sldId id="275" r:id="rId15"/>
    <p:sldId id="276" r:id="rId16"/>
    <p:sldId id="277" r:id="rId17"/>
    <p:sldId id="269" r:id="rId18"/>
    <p:sldId id="256" r:id="rId19"/>
    <p:sldId id="266" r:id="rId20"/>
    <p:sldId id="257" r:id="rId21"/>
    <p:sldId id="258" r:id="rId22"/>
    <p:sldId id="265" r:id="rId23"/>
    <p:sldId id="259" r:id="rId24"/>
    <p:sldId id="260" r:id="rId25"/>
    <p:sldId id="262" r:id="rId26"/>
    <p:sldId id="264" r:id="rId27"/>
    <p:sldId id="26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2" autoAdjust="0"/>
    <p:restoredTop sz="50000" autoAdjust="0"/>
  </p:normalViewPr>
  <p:slideViewPr>
    <p:cSldViewPr snapToGrid="0" snapToObjects="1">
      <p:cViewPr varScale="1">
        <p:scale>
          <a:sx n="115" d="100"/>
          <a:sy n="115" d="100"/>
        </p:scale>
        <p:origin x="10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2T15:40:57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2714 3949 24575,'-5'44'0,"-1"-1"0,1 0 0,-1-5 0,-1 0 0,0 9 0,2-12 0,0 8 0,0 4 0,-1 5 0,0 1 0,0 1 0,0-1 0,1-3 0,-1-3 0,1-6-656,-1 6 1,0-7-1,1-2 1,-1 2 0,0 6 290,1-1 1,-1 6 0,0 4 0,0 3 0,0-1 0,0-1 0,1-4 0,0-5 0,1-9 311,0 6 1,0-8 0,0 1 52,0 1 0,-1 2 0,0 1 0,1 2-132,1-3 1,1 1 0,1 2 0,-1-1-1,0 0 132,1 5 0,-1-1 0,1 0 0,0 3 0,0-3 0,0 3 0,0 0 0,0 0 0,1 0 0,-1 0 0,1-1 0,0 1 0,0-2 0,1-2 0,-1-3 0,0-3 0,0 0 0,0 4 0,0 5 0,0 5 0,0 2 0,0-3 0,0-5 0,0 2 0,0-6 0,0 3 0,0-3 0,0 1 0,0 2 0,0 2 0,0-1 0,0 3 0,0 1 0,0 0 0,0 1-547,0-9 1,0 1 0,0 0 0,0 0 0,0 0 0,0 1 540,0 2 1,0 0 0,0 1-1,0 0 1,0 0 0,0-1 5,0-1 0,0 1 0,0-1 0,0 0 0,0-2 0,0-1-133,0 0 0,0-2 0,0 0 0,0-1 0,0 3 133,0 4 0,0 1 0,0 2 0,0-1 0,0 1 0,0 1 0,0 0 0,0 1 0,0-1 0,0-2-130,0 1 1,0-1 0,0-1 0,0-1 129,0-6 0,0-1 0,0 1 0,0 1 0,0-1 0,0 2 0,0 1 0,0-2 0,0-2 0,0 7 0,0-3 0,0 3 0,0 1 0,0 3 0,0-1 0,0-4 273,0-9 0,0-4 0,0 2-273,0 8 0,0 1 0,0 3 0,-1-4 0,0 2 0,-1 2 0,1 3 0,1-5 0,0 4 0,0 1 0,0 1 0,0-1 0,-1-1 38,1 2 1,-1 0 0,0-2-1,0 1 1,0 1-39,1-6 0,0 1 0,0 0 0,0 0 0,0-3 0,0-3 0,0 14 0,0-5 0,0 0-52,0-5 0,0 0 1,0 1-1,0-2 52,0-3 0,0-2 0,0 0 0,0 1 0,0-1 0,0 0 0,0 1 0,0 3 0,1 1 0,0 5 0,0 2 0,0 0 0,0-3 0,-1-6 0,1 4 0,-1-5 0,1 3 257,0 0 0,0 4 0,0 3 1,0-1-1,0-3-257,-1 4 0,0-2 0,0 0 0,0-1 0,0 0 0,0-1 0,0 1 0,0-1-415,0 1 1,0 0 0,0-1 0,0 0 414,0-3 0,0 0 0,0-2 0,0-6 0,0-1 0,0-3 1638,0 8 0,0 0-1544,0-5 0,0-2-94,0-4 0,0-1 1206,3 12-1206,0-6 1888,0-6-1888,-2 3 0,-2 7 0,0-1 0,1 0 0,-1 5 0,0-5 0,0 8 0,-1 5 0,0 1 0,1-4 0,0-8 244,0 14 1,1-2-245,-1-12 0,0 5 0,0 2 0,0-1 0,1-4 0,0 10 0,0-3 0,0-3 0,0 2 0,0 0-264,0 3 1,0 3-1,0-7 264,0-17 0,0-1-96,0 6 1,0 3 0,0 0 95,0 9 0,0 0 0,1-9 0,0 2 0,0-2 0,1 3 0,1-3 0,0-4 0,1-1 0,2 18 0,-2-6 3006,1 4-3006,1-12 0,0-1 0,1 1 0,3 5 1033,-4-14 0,0-2-1033,-3-7 383,2 1-383,-2 0 0,0 0 0,2 2 0,-1 25 0,2 0 0,-4-17 0,0-1 0,3 10 0,-4-5 0,1-12 0,-2-1 0,2-9 0,-1-6 0,0-6 0,-1 0 0,0-21 0,-11-15 0,4-9 0,-8 2 0,7 15 0,-1-1 0,2 2 0,-1-1 0,-3-3 0,0-1 0,1 5 0,0 0 0,0 3 0,0 0 0,-5-6 0,1 1 0,3 6 0,0 0 0,-2-6 0,0 3 0,-2 1 0,-4-3 0,8 11 0,-1 4 0,9 8 0,-3 2 0,3 3 0,-3 0 0,1 0 0,1 1 0,1 13 0,10 13 0,3 16 0,5-6 0,-3-3 0,0-12 0,-6-2 0,3 2 0,-1-3 0,1 4 0,1 4 0,1 1 0,6 21 0,0-16 0,-6-7 0,0 0 0,4 1 0,-4-3 0,1-5 0,-4-11 0,1 0 0,-3-6 0,1 0 0,2 0 0,-2 3 0,2-3 0,-2 4 0,0 1 0,3 2 0,-3 1 0,0-4 0,-3 0 0,-1-1 0,-1-10 0,4-31 0,1-11 0,1 10 0,1-1 0,-2 11 0,1 1 0,-2 1 0,1 0 0,9-22 0,-3 13 0,2-3 0,-4 17 0,-4 10 0,-2 4 0,-1 2 0,1 1 0,-1 0 0,-1 1 0,-1 2 0,-2-5 0,2 0 0,-2 0 0,2 1 0,-2 1 0,0 0 0,0 1 0,0-1 0,0 3 0,0 0 0</inkml:trace>
  <inkml:trace contextRef="#ctx0" brushRef="#br0" timeOffset="2507">1364 8554 24575,'39'11'0,"-11"4"0,16 8 0,-17-2 0,0 2 0,-1-1 0,1 1 0,1 3 0,1 2 0,5 6 0,1 1 0,-4-5 0,-2-1 0,-3-3 0,-1-3 0,-2-3 0,-4-4 0,-13-10 0,1-2 0,-4-1 0,1 1 0</inkml:trace>
  <inkml:trace contextRef="#ctx0" brushRef="#br0" timeOffset="3609">1776 8542 24575,'-3'15'0,"-20"29"0,6-19 0,-4 7 0,-2 1 0,-3 2 0,11-12 0,-1 1 0,-1-1 0,-1 0 0,1-3 0,0-1 0,-11 19 0,0-9 0,22-17 0,-6 4 0,6-7 0,-1 3 0,-5 11 0,2-8 0,-2 8 0,5-11 0,4-4 0,1-3 0,2-3 0</inkml:trace>
  <inkml:trace contextRef="#ctx0" brushRef="#br0" timeOffset="7215">17436 4824 24575,'34'0'0,"1"0"0,11 0 0,-2 0 0,6 0 0,-15 0 0,-5 0 0,-15 0 0,4 0 0,-12 0 0,4 0 0,-6 0 0,2 0 0,-5 0 0,0 0 0</inkml:trace>
  <inkml:trace contextRef="#ctx0" brushRef="#br0" timeOffset="8450">17589 4706 24575,'0'31'0,"0"-3"0,0 3 0,0-8 0,0-6 0,0-2 0,0-10 0,0 14 0,0-10 0,0 8 0,0-9 0,0-2 0,1 0 0,9 1 0,-2-2 0,2 0 0,-5-3 0</inkml:trace>
  <inkml:trace contextRef="#ctx0" brushRef="#br0" timeOffset="9912">14599 4850 24575,'38'0'0,"0"0"0,-10 0 0,0 0 0,15 0 0,-2 0 0,5 0 0,-12 0 0,5 0 0,-20 0 0,5 0 0,-19 0 0,1 0 0,-3 0 0,1 0 0</inkml:trace>
  <inkml:trace contextRef="#ctx0" brushRef="#br0" timeOffset="11084">14789 4718 24575,'0'28'0,"0"2"0,0-6 0,0-4 0,0 3 0,0-4 0,0 2 0,0 2 0,0-5 0,0-6 0,0-3 0,0-2 0,2-4 0,-2 2 0,2-5 0</inkml:trace>
  <inkml:trace contextRef="#ctx0" brushRef="#br0" timeOffset="14680">3503 10374 24575,'29'-2'0,"1"-1"0,0 0 0,3 0 0,8 0 0,-2 0 0,11-3 0,-10 3 0,-19 0 0,-8 3 0,6 0 0,-13 0 0,-3 0 0,-1 0 0</inkml:trace>
  <inkml:trace contextRef="#ctx0" brushRef="#br0" timeOffset="18118">2970 10170 24575,'0'46'0,"0"0"0,0 0 0,0-3 0,0-3 0,-1 12 0,4-8 0,10-15 0,0-7 0,16-3 0,-10-10 0,6 2 0,1-3 0,0-4 0,8-6 0,-10-7 0,-2-6 0,-11 2 0,6-20 0,-7 15 0,6-30 0,-4 13 0,-8 9 0,-1-1 0,2-17 0,-5 4 0,-1 7 0,-3 2 0,-1 4 0,-3-3 0,-2 2 0,-5 15 0,-3-2 0,-3 2 0,4 5 0,-6-3 0,9 6 0,-2 3 0,10 2 0,-8 0 0,8 0 0,-3 0 0,-3 4 0,-5 10 0,-3-1 0,-3 10 0,-5-6 0,5 3 0,-2-5 0,12 0 0,6-8 0,4 1 0,1 1 0,2-4 0,0 1 0,0 1 0,2-4 0,1 1 0,3-4 0,11 0 0,3 0 0,16 0 0,-12 0 0,7 0 0,-12 0 0,14 0 0,-6 0 0,14 0 0,-22 0 0,5 0 0,-16 0 0,1 0 0,-4 0 0,-3 0 0</inkml:trace>
  <inkml:trace contextRef="#ctx0" brushRef="#br0" timeOffset="27108">16019 13678 24575,'45'0'0,"5"0"0,-13 0 0,-5-2 0,-1 1 0,-5 0 0,19-6 0,-29 6 0,-5-5 0,-6 5 0,-3-1 0</inkml:trace>
  <inkml:trace contextRef="#ctx0" brushRef="#br0" timeOffset="28407">16112 13517 24575,'0'48'0,"0"-7"0,0-5 0,0-13 0,0 3 0,0-5 0,0 13 0,0-8 0,0-1 0,0-10 0,0-3 0,0 3 0,0 1 0,2-6 0,-2-2 0,4-7 0,-1 1 0,3-2 0,-3 0 0,2 0 0</inkml:trace>
  <inkml:trace contextRef="#ctx0" brushRef="#br0" timeOffset="29755">12134 12628 24575,'35'0'0,"-13"0"0,11-1 0,4-2 0,-4-1 0,1-2 0,8 0 0,0 0 0,-9 0 0,-1 1 0,-6 0 0,-1 0 0,18 5 0,-21-3 0,6 3 0</inkml:trace>
  <inkml:trace contextRef="#ctx0" brushRef="#br0" timeOffset="30811">12279 12400 24575,'0'27'0,"0"0"0,0 17 0,0-11 0,0-1 0,0 3 0,0-1 0,0-11 0,0-3 0,0-4 0,0 0 0,0-5 0,0 13 0,0-11 0,0 3 0,0-11 0,0 1 0,2-2 0,-2 0 0,2-4 0</inkml:trace>
  <inkml:trace contextRef="#ctx0" brushRef="#br0" timeOffset="31962">8432 12221 24575,'32'0'0,"3"-8"0,-4 3 0,5-7 0,-10 6 0,2-2 0,2 1 0,17-5 0,-15 4 0,-1 1 0,8-2 0,-17 6 0,-9 1 0,-6 2 0,-2 0 0,1 0 0,-3 0 0,1 0 0</inkml:trace>
  <inkml:trace contextRef="#ctx0" brushRef="#br0" timeOffset="33140">8659 12100 24575,'0'43'0,"0"-2"0,0-10 0,0-8 0,0-5 0,0-10 0,0 6 0,0-8 0,0 7 0,0-8 0,0 1 0,0-1 0,0-1 0,2 3 0,3 5 0,-2-5 0,2 2 0</inkml:trace>
  <inkml:trace contextRef="#ctx0" brushRef="#br0" timeOffset="96731">1728 7983 24575,'-41'0'0,"15"0"0,-4 0 0,-15 0 0,-2 0 0,5 0 0,1 0 0,5-2 0,-3 4 0,4 5 0,-4 4 0,0 3 0,4-1 0,-11 8 0,-1 3 0,14-6 0,-5 3 0,-2 2 0,3-1 0,4 0-1093,-1 5 1,5 0 0,0-1 1044,1 1 1,0 0-1,3-2 48,1-2 0,2 0-43,-3 4 1,2 0 42,-6 11 0,9-12 0,1 4 0,-1 14 0,4 1 0,8-15 0,1 0 0,-5 11 0,2 1 0,5-3 0,2-3 0,3 5 0,-2 0 0,0 0 0,2 1 0,0-8 0,0-1 0,7 14 0,2-13 0,2 1 0,1-8 0,1-1 1246,3 3 0,4 1-1246,5 5 0,5 3 0,-3-4 0,-6-5 0,1-1-78,4 5 1,3 2-1,-4-6 78,-1 2 0,0-9 0,3 1 0,3-3 0,1-1 0,4 4 0,1-1 0,2-4 0,2-3 0,8 1 0,-2-3 0,-14-3 0,0-1-374,12 1 1,-2 0 373,-3-3 0,-2-4 1197,-7 0-1197,6-3 0,-9 0 0,2-2 0,5-10 0,5-7 0,1-2 0,1-3 398,-12 0 0,0-2-398,-3 3 0,0-2 0,9-9 0,-1-1 0,-12 11 0,-2 2 0,8-13 0,-11 9 0,1-2 0,0-3 0,-5 4 0,-1-1 0,5-5 0,-2-2 0,-1-4 0,-4 2 0,-1-2 0,-3 10 0,2-4 0,1-14 0,-2-4 0,-4 12 0,-2 0 0,1-1 0,3-1 0,0 0 0,-2 1 0,-2-12 0,-2 4 0,1 12 0,0 5 0,0-5 0,1 7 0,-2-4 0,-5-11 0,-1 2 0,-1-2 0,-1 3 0,-2 2 0,-9 10 0,3 5 0,-4-6 0,-11-1 0,-2 1 0,4 5 0,-3 3 0,-9-2 0,5 5 0,-11 7-581,7 1 1,-1 2 580,15 4 0,0 2 0,-24-1 0,1 0 0,8 0 0,6 3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Selección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Características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14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3. To simplify the testing stage – Area vs.  </a:t>
            </a:r>
            <a:r>
              <a:rPr lang="en-US" sz="2400" dirty="0" err="1">
                <a:latin typeface="Trebuchet MS"/>
                <a:cs typeface="Trebuchet MS"/>
              </a:rPr>
              <a:t>Hu+Flusser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ECC6E-6878-A941-BA01-483F86818121}"/>
              </a:ext>
            </a:extLst>
          </p:cNvPr>
          <p:cNvGrpSpPr/>
          <p:nvPr/>
        </p:nvGrpSpPr>
        <p:grpSpPr>
          <a:xfrm>
            <a:off x="5750362" y="497142"/>
            <a:ext cx="2527610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173D9F-D126-CF49-9914-B2AE2CA2754B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8E11F-FDC1-C241-B022-B07118153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233631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6100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4. To avoid false correlations – Location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 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FB0006-1E5B-2849-B6BB-584CB528825A}"/>
              </a:ext>
            </a:extLst>
          </p:cNvPr>
          <p:cNvGrpSpPr/>
          <p:nvPr/>
        </p:nvGrpSpPr>
        <p:grpSpPr>
          <a:xfrm>
            <a:off x="4473626" y="497142"/>
            <a:ext cx="1412488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376CDB-C49D-3446-8D51-97E642F972E0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328F4A1-14B4-7343-AF02-624BDCFF04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F1E521-99C6-014F-8990-1F73E4ABB1CD}"/>
                  </a:ext>
                </a:extLst>
              </p14:cNvPr>
              <p14:cNvContentPartPr/>
              <p14:nvPr/>
            </p14:nvContentPartPr>
            <p14:xfrm>
              <a:off x="194040" y="1421640"/>
              <a:ext cx="6206400" cy="428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F1E521-99C6-014F-8990-1F73E4ABB1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680" y="1412280"/>
                <a:ext cx="6225120" cy="430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99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403112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1D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9E5103-72AD-9341-9507-96ACDBB7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29" y="3841592"/>
            <a:ext cx="5669000" cy="781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E429B4-5CDC-0040-8A3C-435687A6A85E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1D)</a:t>
            </a:r>
          </a:p>
        </p:txBody>
      </p:sp>
    </p:spTree>
    <p:extLst>
      <p:ext uri="{BB962C8B-B14F-4D97-AF65-F5344CB8AC3E}">
        <p14:creationId xmlns:p14="http://schemas.microsoft.com/office/powerpoint/2010/main" val="52091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D7D2F-D2F6-414D-933B-9EE706A60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" t="5771" r="4233" b="3366"/>
          <a:stretch/>
        </p:blipFill>
        <p:spPr>
          <a:xfrm>
            <a:off x="1784194" y="1170879"/>
            <a:ext cx="5798635" cy="4638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CF8A7-CDED-B749-B568-7D0B14682AEA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2D)</a:t>
            </a:r>
          </a:p>
        </p:txBody>
      </p:sp>
    </p:spTree>
    <p:extLst>
      <p:ext uri="{BB962C8B-B14F-4D97-AF65-F5344CB8AC3E}">
        <p14:creationId xmlns:p14="http://schemas.microsoft.com/office/powerpoint/2010/main" val="378230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.mov" descr="3d.mov">
            <a:hlinkClick r:id="" action="ppaction://media"/>
            <a:extLst>
              <a:ext uri="{FF2B5EF4-FFF2-40B4-BE49-F238E27FC236}">
                <a16:creationId xmlns:a16="http://schemas.microsoft.com/office/drawing/2014/main" id="{D5D74943-B545-6F47-AB06-1F6E4439D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44" t="572" b="4204"/>
          <a:stretch/>
        </p:blipFill>
        <p:spPr>
          <a:xfrm>
            <a:off x="2114188" y="1806299"/>
            <a:ext cx="5376076" cy="4070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3D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587AB-06BE-8A41-8CD6-2A1EFC6AAC2B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3D)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C3E0D-48DA-004D-A4F2-2D1735BECF97}"/>
              </a:ext>
            </a:extLst>
          </p:cNvPr>
          <p:cNvSpPr txBox="1"/>
          <p:nvPr/>
        </p:nvSpPr>
        <p:spPr>
          <a:xfrm>
            <a:off x="466575" y="2598440"/>
            <a:ext cx="3612993" cy="218521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When the dimensionality increases, the volume of the space increases so fast that the available data become sparse. This sparsity is problematic for any method that requires statistical significance. </a:t>
            </a:r>
          </a:p>
          <a:p>
            <a:endParaRPr lang="en-US" dirty="0"/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35974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721131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39873"/>
              </p:ext>
            </p:extLst>
          </p:nvPr>
        </p:nvGraphicFramePr>
        <p:xfrm>
          <a:off x="1607910" y="1423120"/>
          <a:ext cx="3275404" cy="47275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10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96380"/>
              </p:ext>
            </p:extLst>
          </p:nvPr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16370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6119612" y="3854572"/>
            <a:ext cx="2475" cy="4563240"/>
          </a:xfrm>
          <a:prstGeom prst="bentConnector3">
            <a:avLst>
              <a:gd name="adj1" fmla="val -4323636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592492" y="1257101"/>
            <a:ext cx="3275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533222" y="561222"/>
            <a:ext cx="63745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Selected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18476"/>
              </p:ext>
            </p:extLst>
          </p:nvPr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0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52230" y="2131638"/>
            <a:ext cx="1822768" cy="529200"/>
            <a:chOff x="749643" y="3003202"/>
            <a:chExt cx="1822768" cy="529200"/>
          </a:xfrm>
        </p:grpSpPr>
        <p:grpSp>
          <p:nvGrpSpPr>
            <p:cNvPr id="52" name="Group 51"/>
            <p:cNvGrpSpPr/>
            <p:nvPr/>
          </p:nvGrpSpPr>
          <p:grpSpPr>
            <a:xfrm>
              <a:off x="749643" y="3003202"/>
              <a:ext cx="1748285" cy="529200"/>
              <a:chOff x="540469" y="5154706"/>
              <a:chExt cx="1748285" cy="52920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40469" y="515470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03223" y="515769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73971" y="5160686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084325" y="300600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27305" y="300899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57628" y="3009182"/>
              <a:ext cx="1114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 rot="10800000">
            <a:off x="1579313" y="4006909"/>
            <a:ext cx="1928391" cy="529200"/>
            <a:chOff x="841616" y="3095536"/>
            <a:chExt cx="1928391" cy="529200"/>
          </a:xfrm>
        </p:grpSpPr>
        <p:grpSp>
          <p:nvGrpSpPr>
            <p:cNvPr id="70" name="Group 69"/>
            <p:cNvGrpSpPr/>
            <p:nvPr/>
          </p:nvGrpSpPr>
          <p:grpSpPr>
            <a:xfrm>
              <a:off x="841616" y="3095536"/>
              <a:ext cx="1855623" cy="529200"/>
              <a:chOff x="632442" y="5247040"/>
              <a:chExt cx="1855623" cy="52920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32442" y="524704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95196" y="525003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373282" y="5253020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519198" y="3098341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83310" y="3101331"/>
              <a:ext cx="8858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……..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16552" y="3101516"/>
              <a:ext cx="1553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….…….... . 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419029" y="2391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9842" y="4013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35367" y="4151208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296246" y="2522443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10800000">
            <a:off x="2579876" y="4009717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…..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37510" y="2134261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40690" y="2134079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3357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4755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54125"/>
            <a:ext cx="1333125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8791" y="3307682"/>
            <a:ext cx="781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    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Very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endParaRPr lang="en-US" sz="1400" i="1" dirty="0">
              <a:latin typeface="Arial"/>
              <a:cs typeface="Arial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2FC0CF-008E-9E42-A305-40E6A8127FE9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0EF4-9169-0E43-90E3-71D6606B8EB5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BDF9D-C6FB-BF47-9992-5F01760F4EE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CF8AB6-7E31-5A47-8418-CA1337BD5122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6A6DFE-9CF2-EF42-84AB-13B070AC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DE07D5-E6C0-964D-B69F-CB12A1E48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02BEF6-157F-0F43-954B-2C1EC9A12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4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7ACA5-0CC0-AD4F-B150-018F361D471A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8F6CD6-4748-4E40-B38D-E356098F0310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CBBEF9-4A2A-4444-9E9C-28E729D6BA1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8218BB-9F5E-374A-B37E-2860EB345998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44CCC0-013F-EB45-863C-4579C42FF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2EDD9C-89C5-5644-AD63-FFED32D33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253738-692C-554D-9890-4E847B7D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9643" y="3003202"/>
            <a:ext cx="2146907" cy="713866"/>
            <a:chOff x="749643" y="3003202"/>
            <a:chExt cx="2146907" cy="713866"/>
          </a:xfrm>
        </p:grpSpPr>
        <p:grpSp>
          <p:nvGrpSpPr>
            <p:cNvPr id="3" name="Group 2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0843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670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501993" y="3241327"/>
            <a:ext cx="2261207" cy="713866"/>
            <a:chOff x="749643" y="3003202"/>
            <a:chExt cx="2261207" cy="713866"/>
          </a:xfrm>
        </p:grpSpPr>
        <p:grpSp>
          <p:nvGrpSpPr>
            <p:cNvPr id="27" name="Group 26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4272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97445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……. . 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49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rabilit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6" y="2167924"/>
            <a:ext cx="8387342" cy="2874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16197" y="2161596"/>
            <a:ext cx="2932031" cy="295868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295868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99367" y="2161596"/>
            <a:ext cx="2932031" cy="295868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2927" y="2933307"/>
            <a:ext cx="2478741" cy="2032920"/>
            <a:chOff x="502927" y="2933307"/>
            <a:chExt cx="2478741" cy="2032920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00977" y="2918226"/>
            <a:ext cx="2478741" cy="2044678"/>
            <a:chOff x="502927" y="2933307"/>
            <a:chExt cx="2478741" cy="204467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13038" y="4862496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84344" y="2935865"/>
            <a:ext cx="2478741" cy="2032920"/>
            <a:chOff x="502927" y="2933307"/>
            <a:chExt cx="2478741" cy="203292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69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" y="2206951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814" y="1899537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72910" y="1872959"/>
            <a:ext cx="2729366" cy="3247321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44197" y="1872959"/>
            <a:ext cx="2729366" cy="3247321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07448" y="1872959"/>
            <a:ext cx="2729366" cy="3247321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9409" y="2985315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14684" y="2985315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48879" y="2985315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46446" y="3178143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" y="459047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941" y="151633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7536" y="1237411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42811" y="1237411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77006" y="1237411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74573" y="1430239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7" y="3510775"/>
            <a:ext cx="8444335" cy="2804218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6172324" y="125055"/>
            <a:ext cx="2729366" cy="644093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35575" y="125055"/>
            <a:ext cx="2729366" cy="644093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01037" y="125055"/>
            <a:ext cx="2729366" cy="644093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48720" y="3643998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14707" y="3643998"/>
            <a:ext cx="2800428" cy="2663696"/>
            <a:chOff x="584800" y="3643998"/>
            <a:chExt cx="2800428" cy="2663696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73472" y="3652296"/>
            <a:ext cx="2800428" cy="2663696"/>
            <a:chOff x="584800" y="3643998"/>
            <a:chExt cx="2800428" cy="2663696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03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2-24 at 10.5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8" y="3327385"/>
            <a:ext cx="8681760" cy="2595193"/>
          </a:xfrm>
          <a:prstGeom prst="rect">
            <a:avLst/>
          </a:prstGeom>
        </p:spPr>
      </p:pic>
      <p:pic>
        <p:nvPicPr>
          <p:cNvPr id="5" name="Picture 4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9" y="0"/>
            <a:ext cx="8444335" cy="280421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8472" y="133223"/>
            <a:ext cx="2800428" cy="2663696"/>
            <a:chOff x="584800" y="3643998"/>
            <a:chExt cx="2800428" cy="266369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4459" y="133223"/>
            <a:ext cx="2800428" cy="2663696"/>
            <a:chOff x="584800" y="3643998"/>
            <a:chExt cx="2800428" cy="266369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3224" y="141521"/>
            <a:ext cx="2800428" cy="2663696"/>
            <a:chOff x="584800" y="3643998"/>
            <a:chExt cx="2800428" cy="266369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1462" y="3258882"/>
            <a:ext cx="2800428" cy="2663696"/>
            <a:chOff x="584800" y="3643998"/>
            <a:chExt cx="2800428" cy="266369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07449" y="3258882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66214" y="3267180"/>
            <a:ext cx="2800428" cy="2663696"/>
            <a:chOff x="584800" y="3643998"/>
            <a:chExt cx="2800428" cy="266369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00ADBB-9F48-474A-8009-F7195552A84D}"/>
              </a:ext>
            </a:extLst>
          </p:cNvPr>
          <p:cNvGrpSpPr/>
          <p:nvPr/>
        </p:nvGrpSpPr>
        <p:grpSpPr>
          <a:xfrm>
            <a:off x="204639" y="4509914"/>
            <a:ext cx="8910414" cy="2391740"/>
            <a:chOff x="155787" y="3826331"/>
            <a:chExt cx="8910414" cy="239174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B9B4B3-24D4-BE49-8913-3ED0902272AC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C0724A-5ABE-C642-90DD-045CB87A154C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E2A12A-0769-BA44-83BA-80763981159D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6D81FFF-F329-ED4C-A9FC-201EA2CB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65FB57-9471-0F47-8167-5B8AA567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D728A7-C4A5-564D-905A-2D03290C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1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073" y="74305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591" y="864638"/>
            <a:ext cx="464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everywhere? 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5296559" y="105377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21864" y="869112"/>
            <a:ext cx="249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translation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1872" y="305484"/>
            <a:ext cx="31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Selected features </a:t>
            </a:r>
            <a:r>
              <a:rPr lang="en-US" i="1" u="sng" dirty="0">
                <a:solidFill>
                  <a:srgbClr val="FF0000"/>
                </a:solidFill>
                <a:latin typeface="Arial"/>
                <a:cs typeface="Arial"/>
              </a:rPr>
              <a:t>must be</a:t>
            </a:r>
            <a:r>
              <a:rPr lang="en-US" i="1" dirty="0">
                <a:latin typeface="Arial"/>
                <a:cs typeface="Arial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329" y="162499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1847" y="1746578"/>
            <a:ext cx="520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in any orientation? </a:t>
            </a:r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5286815" y="193571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2120" y="1751052"/>
            <a:ext cx="22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rotation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00327" y="79898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304095" y="168092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75097" y="249342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5615" y="2615008"/>
            <a:ext cx="455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of any size?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90583" y="280414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15888" y="2619482"/>
            <a:ext cx="197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scale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7863" y="254935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929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5C0498E-A55B-C748-A6C5-AB5EEDCC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2564779" y="1059367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D1359F54-43E3-E14B-BCF8-53B58E887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3836326" y="105936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8E2C85BF-2A85-854F-AA60-07D96C8C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4902817" y="1245220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F7BB301-9EAF-8A44-A0E9-7D75C07CE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174364" y="1245220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B18F532-6E2F-9D40-9C7E-D355F70B0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5716854" y="24161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FFDE9D86-6ECF-8740-B346-32D4051E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988401" y="241612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CD5AB3B2-D6FF-AC44-9368-2D786D035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891617">
            <a:off x="5778218" y="2319806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505A33A2-72B4-6642-865A-3811C1CE9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891617">
            <a:off x="7422328" y="160492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18B9F25-4FDB-DC4D-A738-8DDD710B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1694713">
            <a:off x="2071771" y="214508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376B8D8A-375B-F845-9A7E-F4E9D4F1E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1694713">
            <a:off x="4325073" y="2235081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1FBA82-6BCF-8F41-A2B4-0EA687B82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785642" y="342036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BEA047FC-B3AC-D74F-8402-43F5C2B7B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4446726" y="370325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2F4B32-93A4-5B43-A8CD-C4031004A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859635">
            <a:off x="6174364" y="419317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23E3B3B3-52F9-9643-8A17-1354C3435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859635">
            <a:off x="7835448" y="447606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E3D0AD9-F469-A84C-B184-87FF2CA1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101371" y="47548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870933BA-8908-364C-A33D-AA1C353E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3497988" y="508333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E2EBB6BF-B70B-3845-BD7B-124D9CF33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3183889">
            <a:off x="5109011" y="5141082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3B54EA1F-CF22-3A40-8503-513C012C6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3183889">
            <a:off x="7480231" y="3102044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2D016E3-701F-1840-AF07-CEFBE1B5F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20633623">
            <a:off x="6703541" y="5399788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DE82B02E-D245-F542-A66C-749842B2B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5166271">
            <a:off x="1434430" y="34203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1345535" y="478831"/>
            <a:ext cx="5315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Example: Classification of Coins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4169317-2BDC-4D44-AAAF-B43170922BEF}"/>
              </a:ext>
            </a:extLst>
          </p:cNvPr>
          <p:cNvSpPr/>
          <p:nvPr/>
        </p:nvSpPr>
        <p:spPr>
          <a:xfrm>
            <a:off x="1048216" y="1204332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7DEB759-ED67-8941-AF0D-4E0133A8C9FF}"/>
              </a:ext>
            </a:extLst>
          </p:cNvPr>
          <p:cNvSpPr/>
          <p:nvPr/>
        </p:nvSpPr>
        <p:spPr>
          <a:xfrm>
            <a:off x="1024031" y="3789384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65BD4-1F46-DF48-9BA1-A106E1746A34}"/>
              </a:ext>
            </a:extLst>
          </p:cNvPr>
          <p:cNvSpPr txBox="1"/>
          <p:nvPr/>
        </p:nvSpPr>
        <p:spPr>
          <a:xfrm>
            <a:off x="465288" y="219455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FA230-E545-674F-8312-C61EEA57D5D9}"/>
              </a:ext>
            </a:extLst>
          </p:cNvPr>
          <p:cNvSpPr txBox="1"/>
          <p:nvPr/>
        </p:nvSpPr>
        <p:spPr>
          <a:xfrm>
            <a:off x="465288" y="477960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847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8515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8776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To avoid non-discriminative features – </a:t>
            </a:r>
            <a:r>
              <a:rPr lang="en-US" sz="2400" dirty="0" err="1">
                <a:latin typeface="Trebuchet MS"/>
                <a:cs typeface="Trebuchet MS"/>
              </a:rPr>
              <a:t>Grayvalue</a:t>
            </a:r>
            <a:r>
              <a:rPr lang="en-US" sz="2400" dirty="0">
                <a:latin typeface="Trebuchet MS"/>
                <a:cs typeface="Trebuchet MS"/>
              </a:rPr>
              <a:t> average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7ADA7B-6F3E-1C4F-BCB2-618E8B3777C3}"/>
              </a:ext>
            </a:extLst>
          </p:cNvPr>
          <p:cNvGrpSpPr/>
          <p:nvPr/>
        </p:nvGrpSpPr>
        <p:grpSpPr>
          <a:xfrm>
            <a:off x="6058829" y="530400"/>
            <a:ext cx="1412488" cy="325619"/>
            <a:chOff x="8077200" y="1817649"/>
            <a:chExt cx="765717" cy="1895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83BB80-BAB8-5D45-93C1-F6DCC0A49D22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F2177D-063E-504B-9523-49B75D96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6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376177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8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2. To avoid correlated features – Area and Diameter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190FBF-6729-424A-9087-66D009840855}"/>
              </a:ext>
            </a:extLst>
          </p:cNvPr>
          <p:cNvGrpSpPr/>
          <p:nvPr/>
        </p:nvGrpSpPr>
        <p:grpSpPr>
          <a:xfrm>
            <a:off x="6092282" y="496947"/>
            <a:ext cx="1412488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331AEE6-18CF-6C42-AF01-D9B07EBF61A3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5254EF-B9DF-3347-9202-FA57B520C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4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27581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9677</TotalTime>
  <Words>512</Words>
  <Application>Microsoft Macintosh PowerPoint</Application>
  <PresentationFormat>On-screen Show (4:3)</PresentationFormat>
  <Paragraphs>192</Paragraphs>
  <Slides>27</Slides>
  <Notes>1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62</cp:revision>
  <dcterms:created xsi:type="dcterms:W3CDTF">2015-02-23T15:04:12Z</dcterms:created>
  <dcterms:modified xsi:type="dcterms:W3CDTF">2021-04-22T15:56:16Z</dcterms:modified>
</cp:coreProperties>
</file>